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303" r:id="rId30"/>
    <p:sldId id="304" r:id="rId31"/>
    <p:sldId id="305" r:id="rId32"/>
    <p:sldId id="306" r:id="rId33"/>
    <p:sldId id="307" r:id="rId34"/>
    <p:sldId id="285" r:id="rId35"/>
    <p:sldId id="308" r:id="rId36"/>
    <p:sldId id="286" r:id="rId37"/>
    <p:sldId id="287" r:id="rId38"/>
    <p:sldId id="309" r:id="rId39"/>
    <p:sldId id="310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311" r:id="rId50"/>
    <p:sldId id="312" r:id="rId51"/>
    <p:sldId id="313" r:id="rId52"/>
    <p:sldId id="314" r:id="rId53"/>
    <p:sldId id="297" r:id="rId54"/>
    <p:sldId id="298" r:id="rId55"/>
    <p:sldId id="299" r:id="rId56"/>
    <p:sldId id="300" r:id="rId57"/>
    <p:sldId id="301" r:id="rId58"/>
    <p:sldId id="315" r:id="rId59"/>
    <p:sldId id="316" r:id="rId60"/>
    <p:sldId id="318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9575D-FE92-4548-A474-15849C9BDD8B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34CD3-5C1C-4C58-967A-E224A5C03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Notes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48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b="1" i="1">
                <a:solidFill>
                  <a:schemeClr val="accent4">
                    <a:lumMod val="50000"/>
                  </a:schemeClr>
                </a:solidFill>
              </a:rPr>
              <a:t>HEALTH PROGRAMMES IN INDIA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5410200"/>
            <a:ext cx="7854696" cy="106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Dr.M.V.Ajith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Kumar 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Prof .Dept Community Medicine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S.K.H.M.C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state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govt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required to plan and implement the Malaria control operations in their respective states under NVBDCP.                                                                                            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state has established a state vector borne disease control society.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are now merged with similar entities for other centrally sponsored schemes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Also play a role in district level planning and monitoring programme activities with in district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At the district </a:t>
            </a:r>
            <a:r>
              <a:rPr smtClean="0"/>
              <a:t>level</a:t>
            </a:r>
            <a:endParaRPr lang="en-US" dirty="0" smtClean="0"/>
          </a:p>
          <a:p>
            <a:pPr lvl="0"/>
            <a:r>
              <a:rPr smtClean="0"/>
              <a:t> </a:t>
            </a:r>
            <a:r>
              <a:rPr/>
              <a:t>the chief medical officer (CMO) / district health officer (DMO) has the over all responsibility of the programme </a:t>
            </a:r>
            <a:endParaRPr lang="en-US" dirty="0" smtClean="0"/>
          </a:p>
          <a:p>
            <a:pPr lvl="0"/>
            <a:r>
              <a:rPr smtClean="0"/>
              <a:t>.</a:t>
            </a:r>
            <a:r>
              <a:rPr/>
              <a:t>At the district level district malaria offices have been established in many places headed by the DVBDC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0034" y="857232"/>
            <a:ext cx="8229600" cy="1571636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Drug Distribution Centers And Fever Treatment Depots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3007026"/>
            <a:ext cx="8229600" cy="3850974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/>
              <a:t>           It became clear that drug supply only through the surveillance workers and medical institutions was not enough . This led to the network of drug distribution centres and fever treatment depots and malaria clinics at some sub-centres .</a:t>
            </a:r>
          </a:p>
          <a:p>
            <a:pPr lvl="0">
              <a:buNone/>
            </a:pPr>
            <a:r>
              <a:rPr/>
              <a:t>          Drug distribution centres are only to dispenses the anti-malarial tablets as per NMES schedules.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Urban Malarial Scheme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/>
              <a:t>            The urban malarial scheme was launched in 1971 to reduce or interrupt malarial transmission in town and cities.</a:t>
            </a:r>
          </a:p>
          <a:p>
            <a:pPr lvl="0">
              <a:buNone/>
            </a:pPr>
            <a:r>
              <a:rPr/>
              <a:t>            The expert committee on malarial and recommended the inclusion of all urban areas with more than 50,000 population and reporting slide positivity rate of 5 %.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Objective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r>
              <a:rPr lang="en-US" dirty="0" smtClean="0"/>
              <a:t>  To achieve API less than one per thousand population.</a:t>
            </a:r>
          </a:p>
          <a:p>
            <a:pPr>
              <a:buNone/>
            </a:pPr>
            <a:r>
              <a:rPr lang="en-US" b="1" dirty="0" smtClean="0"/>
              <a:t>GOALS   </a:t>
            </a:r>
            <a:r>
              <a:rPr lang="en-US" dirty="0" smtClean="0"/>
              <a:t>                                                                                      </a:t>
            </a:r>
            <a:r>
              <a:rPr smtClean="0"/>
              <a:t>Screening all</a:t>
            </a:r>
            <a:r>
              <a:rPr lang="en-US" dirty="0" smtClean="0"/>
              <a:t> fever</a:t>
            </a:r>
            <a:r>
              <a:rPr smtClean="0"/>
              <a:t> cases</a:t>
            </a:r>
            <a:r>
              <a:rPr lang="en-US" dirty="0" smtClean="0"/>
              <a:t> for</a:t>
            </a:r>
            <a:r>
              <a:rPr smtClean="0"/>
              <a:t> </a:t>
            </a:r>
            <a:r>
              <a:rPr/>
              <a:t>suspected malaria </a:t>
            </a:r>
          </a:p>
          <a:p>
            <a:pPr lvl="0"/>
            <a:r>
              <a:rPr/>
              <a:t>Treating all </a:t>
            </a:r>
            <a:r>
              <a:rPr i="1"/>
              <a:t>P.falciparum  </a:t>
            </a:r>
            <a:r>
              <a:rPr/>
              <a:t>cases with full course of effective  ACT – </a:t>
            </a:r>
            <a:r>
              <a:rPr i="1"/>
              <a:t>Artemisinin –based Combined Therapy </a:t>
            </a:r>
          </a:p>
          <a:p>
            <a:pPr lvl="0"/>
            <a:r>
              <a:rPr/>
              <a:t>Equipping all health institutions (PHC-level and above), </a:t>
            </a:r>
          </a:p>
          <a:p>
            <a:pPr lvl="0"/>
            <a:r>
              <a:rPr lang="en-US" dirty="0" smtClean="0"/>
              <a:t>Strengthening all district and </a:t>
            </a:r>
            <a:r>
              <a:rPr lang="en-US" dirty="0" err="1" smtClean="0"/>
              <a:t>subdistrict</a:t>
            </a:r>
            <a:r>
              <a:rPr lang="en-US" dirty="0" smtClean="0"/>
              <a:t> hospitals in malaria endemic area.</a:t>
            </a:r>
            <a:r>
              <a:rPr smtClean="0"/>
              <a:t>  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activities according to API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areas having API less than 1 –</a:t>
            </a:r>
          </a:p>
          <a:p>
            <a:r>
              <a:rPr lang="en-US" dirty="0" err="1" smtClean="0"/>
              <a:t>A.Vector</a:t>
            </a:r>
            <a:r>
              <a:rPr lang="en-US" dirty="0" smtClean="0"/>
              <a:t> control by minor engineering measures like </a:t>
            </a:r>
            <a:r>
              <a:rPr lang="en-US" dirty="0" err="1" smtClean="0"/>
              <a:t>deweeding</a:t>
            </a:r>
            <a:r>
              <a:rPr lang="en-US" dirty="0" smtClean="0"/>
              <a:t>, cleaning of canals and irrigation channels, biological control.</a:t>
            </a:r>
          </a:p>
          <a:p>
            <a:r>
              <a:rPr lang="en-US" dirty="0" err="1" smtClean="0"/>
              <a:t>B.Involving</a:t>
            </a:r>
            <a:r>
              <a:rPr lang="en-US" dirty="0" smtClean="0"/>
              <a:t> PRIs by sensitizing them in rural areas and municipal bodies in urban areas.</a:t>
            </a:r>
          </a:p>
          <a:p>
            <a:r>
              <a:rPr lang="en-US" dirty="0" smtClean="0"/>
              <a:t>C. Co-operation from village health and sanitation committees and nodal officers of health care activities.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areas </a:t>
            </a:r>
            <a:r>
              <a:rPr lang="en-US" dirty="0" err="1" smtClean="0"/>
              <a:t>havingAPIbetween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1-2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A.Vector</a:t>
            </a:r>
            <a:r>
              <a:rPr lang="en-US" dirty="0" smtClean="0"/>
              <a:t> control by source reduction and biological control.</a:t>
            </a:r>
          </a:p>
          <a:p>
            <a:r>
              <a:rPr lang="en-US" dirty="0" err="1" smtClean="0"/>
              <a:t>B.Active</a:t>
            </a:r>
            <a:r>
              <a:rPr lang="en-US" dirty="0" smtClean="0"/>
              <a:t> surveillance by ASHA/ANM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areas between 2and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A.Vector</a:t>
            </a:r>
            <a:r>
              <a:rPr lang="en-US" dirty="0" smtClean="0"/>
              <a:t> control by distribution of LLIN if </a:t>
            </a:r>
            <a:r>
              <a:rPr lang="en-US" dirty="0" err="1" smtClean="0"/>
              <a:t>acceptibility</a:t>
            </a:r>
            <a:r>
              <a:rPr lang="en-US" dirty="0" smtClean="0"/>
              <a:t> of IRS is low.</a:t>
            </a:r>
          </a:p>
          <a:p>
            <a:r>
              <a:rPr lang="en-US" dirty="0" err="1" smtClean="0"/>
              <a:t>B.For</a:t>
            </a:r>
            <a:r>
              <a:rPr lang="en-US" dirty="0" smtClean="0"/>
              <a:t> areas which can be supervised and </a:t>
            </a:r>
            <a:r>
              <a:rPr lang="en-US" dirty="0" err="1" smtClean="0"/>
              <a:t>accessable</a:t>
            </a:r>
            <a:r>
              <a:rPr lang="en-US" dirty="0" smtClean="0"/>
              <a:t> quality IRS for selective vector control may be used.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areas having API above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2 rounds of IRS with DDT and 3 rounds with </a:t>
            </a:r>
            <a:r>
              <a:rPr lang="en-US" dirty="0" err="1" smtClean="0"/>
              <a:t>malathion</a:t>
            </a:r>
            <a:endParaRPr lang="en-US" dirty="0" smtClean="0"/>
          </a:p>
          <a:p>
            <a:r>
              <a:rPr lang="en-US" dirty="0" err="1" smtClean="0"/>
              <a:t>B.Priority</a:t>
            </a:r>
            <a:r>
              <a:rPr lang="en-US" dirty="0" smtClean="0"/>
              <a:t> distribution of LLINs</a:t>
            </a:r>
          </a:p>
          <a:p>
            <a:r>
              <a:rPr lang="en-US" dirty="0" err="1" smtClean="0"/>
              <a:t>C.Vector</a:t>
            </a:r>
            <a:r>
              <a:rPr lang="en-US" dirty="0" smtClean="0"/>
              <a:t> bionomics studies for future change of strategies.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i="1"/>
              <a:t>Categorized Strategic Intervention For Achieving Pre-elimination status  </a:t>
            </a:r>
          </a:p>
          <a:p>
            <a:pPr lvl="0">
              <a:buNone/>
            </a:pPr>
            <a:r>
              <a:rPr/>
              <a:t>              During the 11 th five year plan period (2007-12), the malaria strategy adopted was for malaria control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National Health </a:t>
            </a:r>
            <a:r>
              <a:rPr lang="en-US" dirty="0" err="1" smtClean="0"/>
              <a:t>Programmes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Programmes</a:t>
            </a:r>
            <a:r>
              <a:rPr lang="en-US" dirty="0" smtClean="0"/>
              <a:t> related to provision o f health care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Programmes</a:t>
            </a:r>
            <a:r>
              <a:rPr lang="en-US" dirty="0" smtClean="0"/>
              <a:t> aimed at controlling communicable diseases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Programmes</a:t>
            </a:r>
            <a:r>
              <a:rPr lang="en-US" dirty="0" smtClean="0"/>
              <a:t> aimed at controlling </a:t>
            </a:r>
            <a:r>
              <a:rPr lang="en-US" dirty="0" err="1" smtClean="0"/>
              <a:t>noncommunicable</a:t>
            </a:r>
            <a:r>
              <a:rPr lang="en-US" dirty="0" smtClean="0"/>
              <a:t> diseases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Programmes</a:t>
            </a:r>
            <a:r>
              <a:rPr lang="en-US" dirty="0" smtClean="0"/>
              <a:t> related to Maternal and Child Health and Special Groups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 flipV="1">
            <a:off x="457200" y="-714403"/>
            <a:ext cx="8229600" cy="71440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285859"/>
            <a:ext cx="8229600" cy="4214843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 b="1"/>
              <a:t>Sentinel Surveillance: </a:t>
            </a:r>
          </a:p>
          <a:p>
            <a:pPr lvl="0">
              <a:buNone/>
            </a:pPr>
            <a:r>
              <a:rPr/>
              <a:t>               One  of the weakness of existing malaria surveillance system is the lack of articulation with hospitals ,which means that severe malaria cases are not reported separately and that only a small fraction of malaria deaths are recorded . </a:t>
            </a:r>
          </a:p>
          <a:p>
            <a:pPr lvl="0">
              <a:buNone/>
            </a:pPr>
            <a:r>
              <a:rPr/>
              <a:t>                 1-3 sentinel sites in large hospitals for recording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4348" y="2571744"/>
            <a:ext cx="8229600" cy="18256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Integrated vector management </a:t>
            </a:r>
          </a:p>
          <a:p>
            <a:pPr lvl="0"/>
            <a:r>
              <a:rPr/>
              <a:t>High risk areas and populations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MALARIA CONTROL STRATEGIES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1.Surveillance and case management</a:t>
            </a:r>
          </a:p>
          <a:p>
            <a:r>
              <a:rPr lang="en-US" dirty="0" smtClean="0"/>
              <a:t>           </a:t>
            </a:r>
            <a:r>
              <a:rPr lang="en-US" dirty="0" err="1" smtClean="0"/>
              <a:t>a.Case</a:t>
            </a:r>
            <a:r>
              <a:rPr lang="en-US" dirty="0" smtClean="0"/>
              <a:t> detection,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b.Early</a:t>
            </a:r>
            <a:r>
              <a:rPr lang="en-US" dirty="0" smtClean="0"/>
              <a:t> diagnosis </a:t>
            </a:r>
          </a:p>
          <a:p>
            <a:r>
              <a:rPr lang="en-US" dirty="0" smtClean="0"/>
              <a:t>              </a:t>
            </a:r>
            <a:r>
              <a:rPr lang="en-US" dirty="0" err="1" smtClean="0"/>
              <a:t>c.Sentinel</a:t>
            </a:r>
            <a:r>
              <a:rPr lang="en-US" dirty="0" smtClean="0"/>
              <a:t> </a:t>
            </a:r>
            <a:r>
              <a:rPr lang="en-US" dirty="0" err="1" smtClean="0"/>
              <a:t>surviellance</a:t>
            </a:r>
            <a:endParaRPr lang="en-US" dirty="0" smtClean="0"/>
          </a:p>
          <a:p>
            <a:r>
              <a:rPr lang="en-US" dirty="0" smtClean="0"/>
              <a:t>2.Integrated vector management</a:t>
            </a:r>
          </a:p>
          <a:p>
            <a:r>
              <a:rPr lang="en-US" dirty="0" smtClean="0"/>
              <a:t>              </a:t>
            </a:r>
            <a:r>
              <a:rPr lang="en-US" dirty="0" err="1" smtClean="0"/>
              <a:t>a.Indoor</a:t>
            </a:r>
            <a:r>
              <a:rPr lang="en-US" dirty="0" smtClean="0"/>
              <a:t> residual spray (IRS)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b.Mosquito</a:t>
            </a:r>
            <a:r>
              <a:rPr lang="en-US" dirty="0" smtClean="0"/>
              <a:t> nets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c.Antilarval</a:t>
            </a:r>
            <a:r>
              <a:rPr lang="en-US" dirty="0" smtClean="0"/>
              <a:t> measures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MALARIA CONTROL STRATEGIES -Continued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3.Epidemic preparedness and early response</a:t>
            </a:r>
          </a:p>
          <a:p>
            <a:r>
              <a:rPr lang="en-US" dirty="0" smtClean="0"/>
              <a:t>4.Supportive </a:t>
            </a:r>
            <a:r>
              <a:rPr lang="en-US" dirty="0" err="1" smtClean="0"/>
              <a:t>intervensions</a:t>
            </a:r>
            <a:endParaRPr lang="en-US" dirty="0" smtClean="0"/>
          </a:p>
          <a:p>
            <a:r>
              <a:rPr lang="en-US" dirty="0" smtClean="0"/>
              <a:t>             </a:t>
            </a:r>
            <a:r>
              <a:rPr lang="en-US" dirty="0" err="1" smtClean="0"/>
              <a:t>a.Capacity</a:t>
            </a:r>
            <a:r>
              <a:rPr lang="en-US" dirty="0" smtClean="0"/>
              <a:t> building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b.Behavioural</a:t>
            </a:r>
            <a:r>
              <a:rPr lang="en-US" dirty="0" smtClean="0"/>
              <a:t> change communication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c.Intersectoral</a:t>
            </a:r>
            <a:r>
              <a:rPr lang="en-US" dirty="0" smtClean="0"/>
              <a:t> co ordination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d.Monitering</a:t>
            </a:r>
            <a:r>
              <a:rPr lang="en-US" dirty="0" smtClean="0"/>
              <a:t> and evaluation</a:t>
            </a:r>
          </a:p>
          <a:p>
            <a:r>
              <a:rPr lang="en-US" dirty="0" smtClean="0"/>
              <a:t>                 </a:t>
            </a:r>
            <a:r>
              <a:rPr lang="en-US" dirty="0" err="1" smtClean="0"/>
              <a:t>e.Research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National </a:t>
            </a:r>
            <a:r>
              <a:rPr lang="en-US" b="1" dirty="0" err="1" smtClean="0"/>
              <a:t>filariasis</a:t>
            </a:r>
            <a:r>
              <a:rPr lang="en-US" b="1" dirty="0" smtClean="0"/>
              <a:t> control programme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It has been started since 1955.</a:t>
            </a:r>
          </a:p>
          <a:p>
            <a:r>
              <a:rPr lang="en-US" dirty="0" smtClean="0"/>
              <a:t>In 1978 it merged with Urban Malaria Scheme.</a:t>
            </a:r>
          </a:p>
          <a:p>
            <a:r>
              <a:rPr lang="en-US" dirty="0" smtClean="0"/>
              <a:t>Training is given by National Institute of Communicable Diseases ,Delhi.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Filaria</a:t>
            </a:r>
            <a:r>
              <a:rPr lang="en-US" dirty="0" smtClean="0"/>
              <a:t> Control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Vector control by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antilarval</a:t>
            </a:r>
            <a:r>
              <a:rPr lang="en-US" dirty="0" smtClean="0"/>
              <a:t> operations</a:t>
            </a:r>
          </a:p>
          <a:p>
            <a:pPr lvl="1"/>
            <a:r>
              <a:rPr lang="en-US" dirty="0" smtClean="0"/>
              <a:t> source reduction</a:t>
            </a:r>
          </a:p>
          <a:p>
            <a:pPr lvl="1"/>
            <a:r>
              <a:rPr lang="en-US" dirty="0" smtClean="0"/>
              <a:t> detection and treatment of microfilaria carriers, </a:t>
            </a:r>
          </a:p>
          <a:p>
            <a:pPr lvl="1"/>
            <a:r>
              <a:rPr lang="en-US" dirty="0" smtClean="0"/>
              <a:t>morbidity management </a:t>
            </a:r>
          </a:p>
          <a:p>
            <a:pPr lvl="1"/>
            <a:r>
              <a:rPr lang="en-US" dirty="0" smtClean="0"/>
              <a:t>IEC.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ELIMINATION OF FILARIASIS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 to National Health Policy 2002 it is decided to eliminate by 2015.</a:t>
            </a:r>
          </a:p>
          <a:p>
            <a:r>
              <a:rPr lang="en-US" dirty="0" smtClean="0"/>
              <a:t>The elimination is defined as lymphatic </a:t>
            </a:r>
            <a:r>
              <a:rPr lang="en-US" dirty="0" err="1" smtClean="0"/>
              <a:t>filariasis</a:t>
            </a:r>
            <a:r>
              <a:rPr lang="en-US" dirty="0" smtClean="0"/>
              <a:t> ceases to be public health problem, when the number of microfilaria carriers is less than 1% and the children born after initiation of ELF are free from circulating </a:t>
            </a:r>
            <a:r>
              <a:rPr lang="en-US" dirty="0" err="1" smtClean="0"/>
              <a:t>antigenaemia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achieve elimination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During 2004 Govt of India launched annual MDA with single dose of DEC tablet.</a:t>
            </a:r>
          </a:p>
          <a:p>
            <a:r>
              <a:rPr lang="en-US" dirty="0" smtClean="0"/>
              <a:t>During 2007 co administration of DEC + </a:t>
            </a:r>
            <a:r>
              <a:rPr lang="en-US" dirty="0" err="1" smtClean="0"/>
              <a:t>Albendazole</a:t>
            </a:r>
            <a:r>
              <a:rPr lang="en-US" dirty="0" smtClean="0"/>
              <a:t> started.</a:t>
            </a:r>
          </a:p>
          <a:p>
            <a:r>
              <a:rPr lang="en-US" dirty="0" err="1" smtClean="0"/>
              <a:t>Filaria</a:t>
            </a:r>
            <a:r>
              <a:rPr lang="en-US" dirty="0" smtClean="0"/>
              <a:t> survey is done.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Filaria</a:t>
            </a:r>
            <a:r>
              <a:rPr lang="en-US" dirty="0" smtClean="0"/>
              <a:t> survey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1.Mass blood survey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a.Thick</a:t>
            </a:r>
            <a:r>
              <a:rPr lang="en-US" dirty="0" smtClean="0"/>
              <a:t> film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b.Membrane</a:t>
            </a:r>
            <a:r>
              <a:rPr lang="en-US" dirty="0" smtClean="0"/>
              <a:t> filter concentration methods</a:t>
            </a:r>
          </a:p>
          <a:p>
            <a:pPr>
              <a:buNone/>
            </a:pPr>
            <a:r>
              <a:rPr lang="en-US" dirty="0" smtClean="0"/>
              <a:t>          c.DEC Provocation test</a:t>
            </a:r>
          </a:p>
          <a:p>
            <a:pPr>
              <a:buNone/>
            </a:pPr>
            <a:r>
              <a:rPr lang="en-US" dirty="0" smtClean="0"/>
              <a:t>2.Clinical survey</a:t>
            </a:r>
          </a:p>
          <a:p>
            <a:pPr>
              <a:buNone/>
            </a:pPr>
            <a:r>
              <a:rPr lang="en-US" dirty="0" smtClean="0"/>
              <a:t>3. Serological test</a:t>
            </a:r>
          </a:p>
          <a:p>
            <a:pPr>
              <a:buNone/>
            </a:pPr>
            <a:r>
              <a:rPr lang="en-US" dirty="0" smtClean="0"/>
              <a:t>4.Xenodiagnosis</a:t>
            </a:r>
          </a:p>
          <a:p>
            <a:pPr>
              <a:buNone/>
            </a:pPr>
            <a:r>
              <a:rPr lang="en-US" dirty="0" smtClean="0"/>
              <a:t>5.Entomological survey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vector borne diseases control </a:t>
            </a:r>
            <a:r>
              <a:rPr lang="en-US" dirty="0" err="1" smtClean="0"/>
              <a:t>programmes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1.National </a:t>
            </a:r>
            <a:r>
              <a:rPr lang="en-US" dirty="0" err="1" smtClean="0"/>
              <a:t>kala</a:t>
            </a:r>
            <a:r>
              <a:rPr lang="en-US" dirty="0" smtClean="0"/>
              <a:t> </a:t>
            </a:r>
            <a:r>
              <a:rPr lang="en-US" dirty="0" err="1" smtClean="0"/>
              <a:t>azar</a:t>
            </a:r>
            <a:r>
              <a:rPr lang="en-US" dirty="0" smtClean="0"/>
              <a:t>  disease control programme</a:t>
            </a:r>
          </a:p>
          <a:p>
            <a:r>
              <a:rPr lang="en-US" dirty="0" smtClean="0"/>
              <a:t>2.National Japanese encephalitis control programme</a:t>
            </a:r>
          </a:p>
          <a:p>
            <a:r>
              <a:rPr lang="en-US" dirty="0" smtClean="0"/>
              <a:t>3.National dengue fever control programme</a:t>
            </a:r>
          </a:p>
          <a:p>
            <a:r>
              <a:rPr lang="en-US" dirty="0" smtClean="0"/>
              <a:t>4.Chikunguinea fever control programme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aimed at controlling </a:t>
            </a:r>
            <a:r>
              <a:rPr lang="en-US" sz="3200" dirty="0" smtClean="0"/>
              <a:t>Communicable Diseases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National Vector borne diseases Control Programme (NVBDCP)  </a:t>
            </a:r>
          </a:p>
          <a:p>
            <a:pPr marL="514350" indent="-514350">
              <a:buAutoNum type="arabicPeriod"/>
            </a:pPr>
            <a:r>
              <a:rPr lang="en-US" dirty="0" smtClean="0"/>
              <a:t>National Leprosy Eradication Programme (NLEP)</a:t>
            </a:r>
          </a:p>
          <a:p>
            <a:pPr marL="514350" indent="-514350">
              <a:buAutoNum type="arabicPeriod"/>
            </a:pPr>
            <a:r>
              <a:rPr lang="en-US" dirty="0" smtClean="0"/>
              <a:t>Revised National Tuberculosis Control Programme </a:t>
            </a:r>
          </a:p>
          <a:p>
            <a:pPr>
              <a:buNone/>
            </a:pPr>
            <a:r>
              <a:rPr lang="en-US" dirty="0" smtClean="0"/>
              <a:t>4.     National AIDS Control Programme</a:t>
            </a:r>
          </a:p>
          <a:p>
            <a:pPr>
              <a:buNone/>
            </a:pPr>
            <a:r>
              <a:rPr lang="en-US" dirty="0" smtClean="0"/>
              <a:t>5.   Integrated Disease Surveillance Project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in these control </a:t>
            </a:r>
            <a:r>
              <a:rPr lang="en-US" dirty="0" err="1" smtClean="0"/>
              <a:t>programmes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1.Controling vectors with residual sprays and space sprays</a:t>
            </a:r>
          </a:p>
          <a:p>
            <a:r>
              <a:rPr lang="en-US" dirty="0" smtClean="0"/>
              <a:t>2.Early case detection and treatment</a:t>
            </a:r>
          </a:p>
          <a:p>
            <a:r>
              <a:rPr lang="en-US" dirty="0" smtClean="0"/>
              <a:t>3.Identification of  high risk groups</a:t>
            </a:r>
          </a:p>
          <a:p>
            <a:r>
              <a:rPr lang="en-US" dirty="0" smtClean="0"/>
              <a:t>4.Sentinal </a:t>
            </a:r>
            <a:r>
              <a:rPr lang="en-US" dirty="0" err="1" smtClean="0"/>
              <a:t>surviellance</a:t>
            </a:r>
            <a:endParaRPr lang="en-US" dirty="0" smtClean="0"/>
          </a:p>
          <a:p>
            <a:r>
              <a:rPr lang="en-US" dirty="0" smtClean="0"/>
              <a:t>5.IEC activities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Tuberculosis control 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</a:p>
          <a:p>
            <a:r>
              <a:rPr lang="en-US" dirty="0" smtClean="0"/>
              <a:t>1.Short term objectives:  </a:t>
            </a:r>
            <a:r>
              <a:rPr lang="en-US" dirty="0" err="1" smtClean="0"/>
              <a:t>a.To</a:t>
            </a:r>
            <a:r>
              <a:rPr lang="en-US" dirty="0" smtClean="0"/>
              <a:t> detect and treat Tuberculosis cases.</a:t>
            </a:r>
          </a:p>
          <a:p>
            <a:r>
              <a:rPr lang="en-US" dirty="0" err="1" smtClean="0"/>
              <a:t>b.Vccination</a:t>
            </a:r>
            <a:r>
              <a:rPr lang="en-US" dirty="0" smtClean="0"/>
              <a:t> of new born with BCG Vaccine.</a:t>
            </a:r>
          </a:p>
          <a:p>
            <a:r>
              <a:rPr lang="en-US" dirty="0" smtClean="0"/>
              <a:t>2.Long  term objectives : a. To reduce the problem of TB in community to such a low level that it ceases to be a public health problem.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Prevelance</a:t>
            </a:r>
            <a:r>
              <a:rPr lang="en-US" dirty="0" smtClean="0"/>
              <a:t> of  infection among children below 14 yrs should brought down to less than 1% from 30% level.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1.Central level </a:t>
            </a:r>
            <a:r>
              <a:rPr lang="en-US" dirty="0" err="1" smtClean="0"/>
              <a:t>organisation</a:t>
            </a:r>
            <a:r>
              <a:rPr lang="en-US" dirty="0" smtClean="0"/>
              <a:t>--National TB control division under Directorate general of health services –Two important central institutions (NTI, </a:t>
            </a:r>
            <a:r>
              <a:rPr lang="en-US" dirty="0" err="1" smtClean="0"/>
              <a:t>Bengaluru</a:t>
            </a:r>
            <a:r>
              <a:rPr lang="en-US" dirty="0" smtClean="0"/>
              <a:t>) and TB research centre (TRC Chennai)</a:t>
            </a:r>
          </a:p>
          <a:p>
            <a:r>
              <a:rPr lang="en-US" dirty="0" smtClean="0"/>
              <a:t>2.State Tuberculosis office –headed by State Tuberculosis officer</a:t>
            </a:r>
          </a:p>
          <a:p>
            <a:r>
              <a:rPr lang="en-US" dirty="0" smtClean="0"/>
              <a:t>3.State Tuberculosis Training Centre- Headed by Director.</a:t>
            </a:r>
          </a:p>
          <a:p>
            <a:pPr>
              <a:buNone/>
            </a:pPr>
            <a:r>
              <a:rPr lang="en-US" dirty="0" smtClean="0"/>
              <a:t>    4. District level </a:t>
            </a:r>
            <a:r>
              <a:rPr lang="en-US" dirty="0" err="1" smtClean="0"/>
              <a:t>organisation</a:t>
            </a:r>
            <a:r>
              <a:rPr lang="en-US" dirty="0" smtClean="0"/>
              <a:t>– The structural unit is District Tuberculosis  unit and the functional unit is District Tuberculosis Control </a:t>
            </a:r>
            <a:r>
              <a:rPr lang="en-US" dirty="0" err="1" smtClean="0"/>
              <a:t>Programme.It</a:t>
            </a:r>
            <a:r>
              <a:rPr lang="en-US" dirty="0" smtClean="0"/>
              <a:t> </a:t>
            </a:r>
            <a:r>
              <a:rPr lang="en-US" dirty="0" err="1" smtClean="0"/>
              <a:t>supervises,plans</a:t>
            </a:r>
            <a:r>
              <a:rPr lang="en-US" dirty="0" smtClean="0"/>
              <a:t> and co-ordinate all the primary health centres, TB </a:t>
            </a:r>
            <a:r>
              <a:rPr lang="en-US" dirty="0" err="1" smtClean="0"/>
              <a:t>clinics,hospitals</a:t>
            </a:r>
            <a:r>
              <a:rPr lang="en-US" dirty="0" smtClean="0"/>
              <a:t> and </a:t>
            </a:r>
            <a:r>
              <a:rPr lang="en-US" dirty="0" err="1" smtClean="0"/>
              <a:t>dispesaries</a:t>
            </a:r>
            <a:r>
              <a:rPr lang="en-US" dirty="0" smtClean="0"/>
              <a:t> in case detection and treatment activities.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provides training to all staff and serves as referral centre. The treatment is free and on </a:t>
            </a:r>
            <a:r>
              <a:rPr lang="en-US" dirty="0" err="1" smtClean="0"/>
              <a:t>domicilliary</a:t>
            </a:r>
            <a:r>
              <a:rPr lang="en-US" dirty="0" smtClean="0"/>
              <a:t> basis. Method of treatment is DOTS.</a:t>
            </a:r>
          </a:p>
          <a:p>
            <a:r>
              <a:rPr lang="en-US" dirty="0" smtClean="0"/>
              <a:t>3.Peripheral </a:t>
            </a:r>
            <a:r>
              <a:rPr lang="en-US" dirty="0" err="1" smtClean="0"/>
              <a:t>organisation</a:t>
            </a:r>
            <a:r>
              <a:rPr lang="en-US" dirty="0" smtClean="0"/>
              <a:t>-This comprise chest clinics, primary health centres, general hospitals and dispensaries.</a:t>
            </a:r>
          </a:p>
          <a:p>
            <a:r>
              <a:rPr lang="en-US" dirty="0" smtClean="0"/>
              <a:t>Through these facilities treatment is given after diagnosis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8596" y="1071547"/>
            <a:ext cx="8229600" cy="100013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sz="3200" b="1">
                <a:latin typeface="Times New Roman" pitchFamily="18" charset="0"/>
                <a:cs typeface="Times New Roman" pitchFamily="18" charset="0"/>
              </a:rPr>
              <a:t>REVISED NATIONAL TUBERCULOSIS CONTORAL PROGRAMME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57158" y="2500306"/>
            <a:ext cx="8229600" cy="457203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National tuberculosis programme (NTP) has been in operation since 1962. </a:t>
            </a:r>
          </a:p>
          <a:p>
            <a:pPr lvl="0"/>
            <a:r>
              <a:rPr/>
              <a:t>The treatment success rates were unacceptably low and the death and default rates remained high . </a:t>
            </a:r>
          </a:p>
          <a:p>
            <a:pPr lvl="0"/>
            <a:r>
              <a:rPr/>
              <a:t>Spread of multidrug resistant TB was threatening to further worsening the situation . </a:t>
            </a:r>
          </a:p>
          <a:p>
            <a:pPr lvl="0"/>
            <a:r>
              <a:rPr/>
              <a:t>In 1993, in order to </a:t>
            </a:r>
            <a:r>
              <a:rPr smtClean="0"/>
              <a:t>overcome</a:t>
            </a:r>
            <a:r>
              <a:rPr lang="en-US" dirty="0" smtClean="0"/>
              <a:t> this issue The</a:t>
            </a:r>
            <a:r>
              <a:rPr smtClean="0"/>
              <a:t> </a:t>
            </a:r>
            <a:r>
              <a:rPr lang="en-US" dirty="0" smtClean="0"/>
              <a:t>Govt of India </a:t>
            </a:r>
            <a:r>
              <a:rPr lang="en-US" dirty="0" err="1" smtClean="0"/>
              <a:t>streangthen</a:t>
            </a:r>
            <a:r>
              <a:rPr lang="en-US" dirty="0" smtClean="0"/>
              <a:t> the NTP with the assistance from international agencies. Thus RNTCP formed. 	</a:t>
            </a:r>
            <a:r>
              <a:rPr smtClean="0"/>
              <a:t>  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RNTCP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1.Atchievement of </a:t>
            </a:r>
            <a:r>
              <a:rPr lang="en-US" dirty="0" err="1" smtClean="0"/>
              <a:t>atleast</a:t>
            </a:r>
            <a:r>
              <a:rPr lang="en-US" dirty="0" smtClean="0"/>
              <a:t> 85% cure rate of infectious cases of Tb through DOTS.</a:t>
            </a:r>
          </a:p>
          <a:p>
            <a:r>
              <a:rPr lang="en-US" dirty="0" smtClean="0"/>
              <a:t>2.Augmentation of case finding through quality sputum microscopy to detect </a:t>
            </a:r>
            <a:r>
              <a:rPr lang="en-US" dirty="0" err="1" smtClean="0"/>
              <a:t>atleast</a:t>
            </a:r>
            <a:r>
              <a:rPr lang="en-US" dirty="0" smtClean="0"/>
              <a:t> 75% of cases.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2643182"/>
            <a:ext cx="8229600" cy="2325691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Pediatric  tuberculosis  </a:t>
            </a:r>
          </a:p>
          <a:p>
            <a:pPr lvl="0"/>
            <a:r>
              <a:rPr/>
              <a:t>Drug resistance surveillance (DRS) under RNTCP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71472" y="571480"/>
            <a:ext cx="8229600" cy="192882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b="1"/>
              <a:t>PROGRAMMATIC MANAGEMENT OF DRUG RESISTANT TB (PMDT</a:t>
            </a:r>
            <a:r>
              <a:rPr/>
              <a:t>)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714620"/>
            <a:ext cx="8229600" cy="3681419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DOTS – Plus </a:t>
            </a:r>
          </a:p>
          <a:p>
            <a:pPr lvl="0">
              <a:buNone/>
            </a:pPr>
            <a:r>
              <a:rPr/>
              <a:t>          DOTS in TB – Directly Observed  Therapy Short – Course  </a:t>
            </a:r>
          </a:p>
          <a:p>
            <a:pPr lvl="0"/>
            <a:r>
              <a:rPr/>
              <a:t>Achievements of  RNTCP   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DOTS(Directly Observed Treatment </a:t>
            </a:r>
            <a:r>
              <a:rPr lang="en-US" dirty="0" err="1" smtClean="0"/>
              <a:t>Shortcourse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worker  distribute the medicine and watches as the patient swallows the drug in his presence.</a:t>
            </a:r>
          </a:p>
          <a:p>
            <a:pPr>
              <a:buNone/>
            </a:pPr>
            <a:r>
              <a:rPr lang="en-US" dirty="0" smtClean="0"/>
              <a:t>    And  the patient is issued medicine for next one week.</a:t>
            </a:r>
          </a:p>
          <a:p>
            <a:pPr>
              <a:buNone/>
            </a:pPr>
            <a:r>
              <a:rPr lang="en-US" dirty="0" smtClean="0"/>
              <a:t>The conception of medicine is checked by return of empty strip, when the patient comes to collect the medicine for next week.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DOTS-Plus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for MDR </a:t>
            </a:r>
            <a:r>
              <a:rPr lang="en-US" dirty="0" err="1" smtClean="0"/>
              <a:t>Tb.Diagnosis</a:t>
            </a:r>
            <a:r>
              <a:rPr lang="en-US" dirty="0" smtClean="0"/>
              <a:t> is done by culture and drug sensitivity testing.</a:t>
            </a:r>
          </a:p>
          <a:p>
            <a:r>
              <a:rPr lang="en-US" dirty="0" smtClean="0"/>
              <a:t>Treatment is given at DOTS-Plus sites attached with tertiary care level hospitals.</a:t>
            </a:r>
          </a:p>
          <a:p>
            <a:r>
              <a:rPr lang="en-US" dirty="0" smtClean="0"/>
              <a:t>Here using second line </a:t>
            </a:r>
            <a:r>
              <a:rPr lang="en-US" dirty="0" err="1" smtClean="0"/>
              <a:t>antiTB</a:t>
            </a:r>
            <a:r>
              <a:rPr lang="en-US" dirty="0" smtClean="0"/>
              <a:t> </a:t>
            </a:r>
            <a:r>
              <a:rPr lang="en-US" dirty="0" err="1" smtClean="0"/>
              <a:t>drug.-Kanamycin,Levofloxacin,Ethionamide</a:t>
            </a:r>
            <a:r>
              <a:rPr lang="en-US" dirty="0" smtClean="0"/>
              <a:t>, </a:t>
            </a:r>
            <a:r>
              <a:rPr lang="en-US" dirty="0" err="1" smtClean="0"/>
              <a:t>Pyracinamide,Ethambutol</a:t>
            </a:r>
            <a:r>
              <a:rPr lang="en-US" dirty="0" smtClean="0"/>
              <a:t>. and </a:t>
            </a:r>
            <a:r>
              <a:rPr lang="en-US" dirty="0" err="1" smtClean="0"/>
              <a:t>Cycloserine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National Vector borne diseases Control programme- NVBDC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 program is concerned with the prevention and control of vector borne diseases namely Malaria, Dengue, Kala </a:t>
            </a:r>
            <a:r>
              <a:rPr lang="en-US" dirty="0" err="1" smtClean="0"/>
              <a:t>azar</a:t>
            </a:r>
            <a:r>
              <a:rPr lang="en-US" dirty="0" smtClean="0"/>
              <a:t>, Filariasis, </a:t>
            </a:r>
            <a:r>
              <a:rPr lang="en-US" dirty="0" err="1" smtClean="0"/>
              <a:t>Chikungunya</a:t>
            </a:r>
            <a:r>
              <a:rPr lang="en-US" dirty="0" smtClean="0"/>
              <a:t> fever and Japanese Encephalitis</a:t>
            </a:r>
          </a:p>
          <a:p>
            <a:r>
              <a:rPr lang="en-US" dirty="0" smtClean="0"/>
              <a:t>Launched in 2003 ‐04 by </a:t>
            </a:r>
            <a:r>
              <a:rPr lang="en-US" dirty="0" err="1" smtClean="0"/>
              <a:t>mergging</a:t>
            </a:r>
            <a:r>
              <a:rPr lang="en-US" dirty="0" smtClean="0"/>
              <a:t> NAMP,NFCP &amp; Kala </a:t>
            </a:r>
            <a:r>
              <a:rPr lang="en-US" dirty="0" err="1" smtClean="0"/>
              <a:t>Azar</a:t>
            </a:r>
            <a:r>
              <a:rPr lang="en-US" dirty="0" smtClean="0"/>
              <a:t> Control </a:t>
            </a:r>
            <a:r>
              <a:rPr lang="en-US" dirty="0" err="1" smtClean="0"/>
              <a:t>programmes</a:t>
            </a:r>
            <a:endParaRPr lang="en-US" dirty="0" smtClean="0"/>
          </a:p>
          <a:p>
            <a:r>
              <a:rPr lang="en-US" dirty="0" smtClean="0"/>
              <a:t>Japanese B Encephalitis and Dengue/DHF have also been included in this Program </a:t>
            </a:r>
          </a:p>
          <a:p>
            <a:r>
              <a:rPr lang="en-US" dirty="0" smtClean="0"/>
              <a:t> Directorate of NAMP is the nodal agency for prevention and control of major Vector Borne Diseases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NATIONAL LEPROSY ERADICATION PROGRAM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1983 – National Leprosy Eradication Program((NLEP started)</a:t>
            </a:r>
          </a:p>
          <a:p>
            <a:r>
              <a:rPr lang="en-US" dirty="0" smtClean="0"/>
              <a:t>1991 – World Health Assembly resolution to eradicate leprosy by 2000AD. </a:t>
            </a:r>
          </a:p>
          <a:p>
            <a:r>
              <a:rPr lang="en-US" dirty="0" smtClean="0"/>
              <a:t>1998‐2004 – Modified Leprosy Elimination Program </a:t>
            </a:r>
          </a:p>
          <a:p>
            <a:r>
              <a:rPr lang="en-US" dirty="0" smtClean="0"/>
              <a:t> 2004 Dec – Prevalence rate 0 95 . /10 000 and government declared achievement of elimination target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in NLEP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Early detection</a:t>
            </a:r>
          </a:p>
          <a:p>
            <a:r>
              <a:rPr lang="en-US" dirty="0" smtClean="0"/>
              <a:t>  Regular treatment</a:t>
            </a:r>
          </a:p>
          <a:p>
            <a:r>
              <a:rPr lang="en-US" dirty="0" smtClean="0"/>
              <a:t>  Public awareness campaigns </a:t>
            </a:r>
          </a:p>
          <a:p>
            <a:r>
              <a:rPr lang="en-US" dirty="0" smtClean="0"/>
              <a:t> Medical rehabilitation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Health education to community regarding Leprosy.</a:t>
            </a:r>
          </a:p>
          <a:p>
            <a:r>
              <a:rPr lang="en-US" dirty="0" smtClean="0"/>
              <a:t>Diagnosis and management of Leprosy and its complications including reactions.</a:t>
            </a:r>
          </a:p>
          <a:p>
            <a:r>
              <a:rPr lang="en-US" dirty="0" smtClean="0"/>
              <a:t>Training of leprosy patients having ulcers for self‐care.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Counselling</a:t>
            </a:r>
            <a:r>
              <a:rPr lang="en-US" dirty="0" smtClean="0"/>
              <a:t> of leprosy patients for regularity/ completion of treatment and prevention of disability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AIDS Control P (NACP)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1992 ‐NACP ‐I</a:t>
            </a:r>
          </a:p>
          <a:p>
            <a:r>
              <a:rPr lang="en-US" dirty="0" smtClean="0"/>
              <a:t> 1999- NACP II </a:t>
            </a:r>
          </a:p>
          <a:p>
            <a:r>
              <a:rPr lang="en-US" dirty="0" smtClean="0"/>
              <a:t>2007 ‐2012 NACP III (with an objective to "halt and reverse the HIV epidemic In India" by the end of the project. </a:t>
            </a:r>
          </a:p>
          <a:p>
            <a:pPr>
              <a:buNone/>
            </a:pPr>
            <a:r>
              <a:rPr lang="en-US" dirty="0" smtClean="0"/>
              <a:t>   There is a steady decline in overall prevalence and nearly 50 percent decrease in new infections over the last ten years.</a:t>
            </a:r>
          </a:p>
          <a:p>
            <a:r>
              <a:rPr lang="en-US" dirty="0" smtClean="0"/>
              <a:t> NACP IV aims to consolidate the gains of NACP III.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NACP IV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Reduce new infections by 50 percent (2007 Baseline of NACP III. </a:t>
            </a:r>
          </a:p>
          <a:p>
            <a:r>
              <a:rPr lang="en-US" dirty="0" smtClean="0"/>
              <a:t>Provide comprehensive care and support to all persons living with HIV/AIDS and treatment services for all those who require it.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715536" cy="438896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will be achieved through the following strategies:‐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r>
              <a:rPr lang="en-US" dirty="0" smtClean="0"/>
              <a:t> Intensifying and consolidating prevention services with a focus on</a:t>
            </a:r>
          </a:p>
          <a:p>
            <a:pPr>
              <a:buNone/>
            </a:pPr>
            <a:r>
              <a:rPr lang="en-US" dirty="0" smtClean="0"/>
              <a:t>    (a) high-risk groups and vulnerable population and </a:t>
            </a:r>
          </a:p>
          <a:p>
            <a:pPr>
              <a:buNone/>
            </a:pPr>
            <a:r>
              <a:rPr lang="en-US" dirty="0" smtClean="0"/>
              <a:t>    (b) general population.</a:t>
            </a:r>
          </a:p>
          <a:p>
            <a:r>
              <a:rPr lang="en-US" dirty="0" smtClean="0"/>
              <a:t> Expanding Information, Education and Communication (IEC) services for</a:t>
            </a:r>
          </a:p>
          <a:p>
            <a:pPr>
              <a:buNone/>
            </a:pPr>
            <a:r>
              <a:rPr lang="en-US" dirty="0" smtClean="0"/>
              <a:t>      (a) general population and </a:t>
            </a:r>
          </a:p>
          <a:p>
            <a:pPr>
              <a:buNone/>
            </a:pPr>
            <a:r>
              <a:rPr lang="en-US" dirty="0" smtClean="0"/>
              <a:t>       (b) High-Risk Groups (HRGS) with a focus on </a:t>
            </a:r>
            <a:r>
              <a:rPr lang="en-US" dirty="0" err="1" smtClean="0"/>
              <a:t>behaviour</a:t>
            </a:r>
            <a:r>
              <a:rPr lang="en-US" dirty="0" smtClean="0"/>
              <a:t> change and demand generation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Strategies                  cont..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Increasing access and promoting comprehensive Care Support and Treatment (CST) </a:t>
            </a:r>
          </a:p>
          <a:p>
            <a:r>
              <a:rPr lang="en-US" dirty="0" smtClean="0"/>
              <a:t>Building capacities at National, State, District and facility levels </a:t>
            </a:r>
          </a:p>
          <a:p>
            <a:r>
              <a:rPr lang="en-US" dirty="0" smtClean="0"/>
              <a:t>Strengthening Strategic Information Management System</a:t>
            </a:r>
          </a:p>
          <a:p>
            <a:r>
              <a:rPr lang="en-US" dirty="0" smtClean="0"/>
              <a:t>HIV surveillance-1.Sentinel </a:t>
            </a:r>
            <a:r>
              <a:rPr lang="en-US" dirty="0" err="1" smtClean="0"/>
              <a:t>surviellance</a:t>
            </a:r>
            <a:endParaRPr lang="en-US" dirty="0" smtClean="0"/>
          </a:p>
          <a:p>
            <a:r>
              <a:rPr lang="en-US" dirty="0" smtClean="0"/>
              <a:t>                             2.Sero </a:t>
            </a:r>
            <a:r>
              <a:rPr lang="en-US" dirty="0" err="1" smtClean="0"/>
              <a:t>surviellance</a:t>
            </a:r>
            <a:endParaRPr lang="en-US" dirty="0" smtClean="0"/>
          </a:p>
          <a:p>
            <a:r>
              <a:rPr lang="en-US" dirty="0" smtClean="0"/>
              <a:t>                              3.AIDS case </a:t>
            </a:r>
            <a:r>
              <a:rPr lang="en-US" dirty="0" err="1" smtClean="0"/>
              <a:t>surviellance</a:t>
            </a:r>
            <a:endParaRPr lang="en-US" dirty="0" smtClean="0"/>
          </a:p>
          <a:p>
            <a:r>
              <a:rPr lang="en-US" dirty="0" smtClean="0"/>
              <a:t>                             4.STD </a:t>
            </a:r>
            <a:r>
              <a:rPr lang="en-US" dirty="0" err="1" smtClean="0"/>
              <a:t>surviellance</a:t>
            </a:r>
            <a:endParaRPr lang="en-US" dirty="0" smtClean="0"/>
          </a:p>
          <a:p>
            <a:r>
              <a:rPr lang="en-US" dirty="0" smtClean="0"/>
              <a:t>                              5. </a:t>
            </a:r>
            <a:r>
              <a:rPr lang="en-US" dirty="0" err="1" smtClean="0"/>
              <a:t>Behavioural</a:t>
            </a:r>
            <a:r>
              <a:rPr lang="en-US" dirty="0" smtClean="0"/>
              <a:t> change </a:t>
            </a:r>
            <a:r>
              <a:rPr lang="en-US" dirty="0" err="1" smtClean="0"/>
              <a:t>surviellance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1294"/>
          </a:xfrm>
        </p:spPr>
        <p:txBody>
          <a:bodyPr/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aimed at controlling Non – Communicable Diseases(NCDs)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National Programme for Prevention and Control of Diabetes, Cardiovascular Diseases and Stroke </a:t>
            </a:r>
          </a:p>
          <a:p>
            <a:r>
              <a:rPr lang="en-US" dirty="0" smtClean="0"/>
              <a:t>National Programme for Control of Blindness (NPCB)- New Initiatives </a:t>
            </a:r>
          </a:p>
          <a:p>
            <a:r>
              <a:rPr lang="en-US" dirty="0" smtClean="0"/>
              <a:t> National Mental Health Programme  (NMHP ) </a:t>
            </a:r>
          </a:p>
          <a:p>
            <a:r>
              <a:rPr lang="en-US" dirty="0" smtClean="0"/>
              <a:t>National Programme for Prevention and control o f Deafness </a:t>
            </a:r>
          </a:p>
          <a:p>
            <a:r>
              <a:rPr lang="en-US" dirty="0" smtClean="0"/>
              <a:t>National Oral Health Programme </a:t>
            </a:r>
          </a:p>
          <a:p>
            <a:r>
              <a:rPr lang="en-US" dirty="0" smtClean="0"/>
              <a:t>Integrated Disease Surveillance Project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42910" y="857232"/>
            <a:ext cx="8229600" cy="135732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b="1"/>
              <a:t>UNIVERSAL IMMUNIZATION PROGRAMME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2571743"/>
            <a:ext cx="8229600" cy="392909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/>
              <a:t>           WHO – launched its “Expanded Programme on immunization ” (EPI) Against six most common preventable childhood disease . </a:t>
            </a:r>
          </a:p>
          <a:p>
            <a:pPr lvl="0">
              <a:buNone/>
            </a:pPr>
            <a:r>
              <a:rPr/>
              <a:t>            1. Diphtheria </a:t>
            </a:r>
          </a:p>
          <a:p>
            <a:pPr lvl="0">
              <a:buNone/>
            </a:pPr>
            <a:r>
              <a:rPr/>
              <a:t>            2. Pertussis (whooping cough)  </a:t>
            </a:r>
          </a:p>
          <a:p>
            <a:pPr lvl="0">
              <a:buNone/>
            </a:pPr>
            <a:r>
              <a:rPr/>
              <a:t>            3. Tetanus </a:t>
            </a:r>
          </a:p>
          <a:p>
            <a:pPr lvl="0">
              <a:buNone/>
            </a:pPr>
            <a:r>
              <a:rPr/>
              <a:t>            4. Polio </a:t>
            </a:r>
          </a:p>
          <a:p>
            <a:pPr lvl="0">
              <a:buNone/>
            </a:pPr>
            <a:r>
              <a:rPr/>
              <a:t>            5. Tuberculosis  </a:t>
            </a:r>
          </a:p>
          <a:p>
            <a:pPr lvl="0">
              <a:buNone/>
            </a:pPr>
            <a:r>
              <a:rPr/>
              <a:t>            6. Measles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UIP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concept ,  the </a:t>
            </a:r>
            <a:r>
              <a:rPr lang="en-US" dirty="0" err="1" smtClean="0"/>
              <a:t>immunisation</a:t>
            </a:r>
            <a:r>
              <a:rPr lang="en-US" dirty="0" smtClean="0"/>
              <a:t> is the most </a:t>
            </a:r>
            <a:r>
              <a:rPr lang="en-US" dirty="0" err="1" smtClean="0"/>
              <a:t>powerfull</a:t>
            </a:r>
            <a:r>
              <a:rPr lang="en-US" dirty="0" smtClean="0"/>
              <a:t> and  cost effective weapon </a:t>
            </a:r>
            <a:r>
              <a:rPr lang="en-US" dirty="0" err="1" smtClean="0"/>
              <a:t>aqgainst</a:t>
            </a:r>
            <a:r>
              <a:rPr lang="en-US" dirty="0" smtClean="0"/>
              <a:t>  vaccine preventable diseases.</a:t>
            </a:r>
          </a:p>
          <a:p>
            <a:r>
              <a:rPr lang="en-US" dirty="0" smtClean="0"/>
              <a:t>In 1974 WHO  launched  the Expanded</a:t>
            </a:r>
          </a:p>
          <a:p>
            <a:r>
              <a:rPr lang="en-US" dirty="0" smtClean="0"/>
              <a:t> programme on </a:t>
            </a:r>
            <a:r>
              <a:rPr lang="en-US" dirty="0" err="1" smtClean="0"/>
              <a:t>immunisation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1978 after ALMA  ATA  DECLARATION </a:t>
            </a:r>
            <a:r>
              <a:rPr lang="en-US" dirty="0" err="1" smtClean="0"/>
              <a:t>immunisation</a:t>
            </a:r>
            <a:r>
              <a:rPr lang="en-US" dirty="0" smtClean="0"/>
              <a:t> included  one of the strategies for  reaching the goal of health for all by 2000.</a:t>
            </a:r>
          </a:p>
          <a:p>
            <a:r>
              <a:rPr lang="en-US" dirty="0" err="1" smtClean="0"/>
              <a:t>Wth</a:t>
            </a:r>
            <a:r>
              <a:rPr lang="en-US" dirty="0" smtClean="0"/>
              <a:t> this in India also EPI  </a:t>
            </a:r>
            <a:r>
              <a:rPr lang="en-US" smtClean="0"/>
              <a:t>started in 1978.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Three Strategy under NVBDCP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Disease management</a:t>
            </a:r>
          </a:p>
          <a:p>
            <a:r>
              <a:rPr lang="en-US" dirty="0" smtClean="0"/>
              <a:t>  Integrated Vector management</a:t>
            </a:r>
          </a:p>
          <a:p>
            <a:r>
              <a:rPr lang="en-US" dirty="0" smtClean="0"/>
              <a:t> Supportive Interventions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Behaviour</a:t>
            </a:r>
            <a:r>
              <a:rPr lang="en-US" dirty="0" smtClean="0"/>
              <a:t> Change Communication(BCC) </a:t>
            </a:r>
          </a:p>
          <a:p>
            <a:pPr>
              <a:buNone/>
            </a:pPr>
            <a:r>
              <a:rPr lang="en-US" dirty="0" smtClean="0"/>
              <a:t>        Public Private Partnership(PPP)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IMMUNIATION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birth—BCG</a:t>
            </a:r>
          </a:p>
          <a:p>
            <a:r>
              <a:rPr lang="en-US" dirty="0" smtClean="0"/>
              <a:t>1 ½ Month—DPT  1Dose,OPV 1Dose</a:t>
            </a:r>
          </a:p>
          <a:p>
            <a:r>
              <a:rPr lang="en-US" dirty="0" smtClean="0"/>
              <a:t>2 ½ Month--- DPT 2Dose, OPV 2Dose</a:t>
            </a:r>
          </a:p>
          <a:p>
            <a:r>
              <a:rPr lang="en-US" dirty="0" smtClean="0"/>
              <a:t>3 ½ Month--- DPT 3Dose,OPV 3 Dose</a:t>
            </a:r>
          </a:p>
          <a:p>
            <a:r>
              <a:rPr lang="en-US" dirty="0" smtClean="0"/>
              <a:t>9 Month--- Measles alone vaccine</a:t>
            </a:r>
          </a:p>
          <a:p>
            <a:r>
              <a:rPr lang="en-US" dirty="0" smtClean="0"/>
              <a:t>18 Month--- MMR Vaccine</a:t>
            </a:r>
          </a:p>
          <a:p>
            <a:r>
              <a:rPr lang="en-US" dirty="0" smtClean="0"/>
              <a:t>2 Yrs--- DPT First booster dose</a:t>
            </a:r>
          </a:p>
          <a:p>
            <a:r>
              <a:rPr lang="en-US" dirty="0" smtClean="0"/>
              <a:t>5 Yrs---DPT Second booster dose</a:t>
            </a:r>
          </a:p>
          <a:p>
            <a:r>
              <a:rPr lang="en-US" dirty="0" smtClean="0"/>
              <a:t>10 Yrs---DPT Third booster dose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PULSE POLIO IMMUNISATION 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programme introduced in India in the year 1995.</a:t>
            </a:r>
          </a:p>
          <a:p>
            <a:r>
              <a:rPr lang="en-US" dirty="0" smtClean="0"/>
              <a:t>Aim- All children below 5 yrs should compulsorily give additional 2 doses of  oral polio vaccine with one month </a:t>
            </a:r>
            <a:r>
              <a:rPr lang="en-US" dirty="0" err="1" smtClean="0"/>
              <a:t>intervel</a:t>
            </a:r>
            <a:r>
              <a:rPr lang="en-US" dirty="0" smtClean="0"/>
              <a:t> for eradication of polio in India.</a:t>
            </a:r>
          </a:p>
          <a:p>
            <a:r>
              <a:rPr lang="en-US" dirty="0" smtClean="0"/>
              <a:t>On 27 March 2014 India was certified as  polio free country.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VACCINES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I.Hepatitis</a:t>
            </a:r>
            <a:r>
              <a:rPr lang="en-US" dirty="0" smtClean="0"/>
              <a:t> B Vaccine– 6</a:t>
            </a:r>
            <a:r>
              <a:rPr lang="en-US" baseline="30000" dirty="0" smtClean="0"/>
              <a:t>th</a:t>
            </a:r>
            <a:r>
              <a:rPr lang="en-US" dirty="0" smtClean="0"/>
              <a:t> week 10</a:t>
            </a:r>
            <a:r>
              <a:rPr lang="en-US" baseline="30000" dirty="0" smtClean="0"/>
              <a:t>th</a:t>
            </a:r>
            <a:r>
              <a:rPr lang="en-US" dirty="0" smtClean="0"/>
              <a:t> week, 14</a:t>
            </a:r>
            <a:r>
              <a:rPr lang="en-US" baseline="30000" dirty="0" smtClean="0"/>
              <a:t>th</a:t>
            </a:r>
            <a:r>
              <a:rPr lang="en-US" dirty="0" smtClean="0"/>
              <a:t> week. And  1 dose at birth within 24 hrs.</a:t>
            </a:r>
          </a:p>
          <a:p>
            <a:r>
              <a:rPr lang="en-US" dirty="0" smtClean="0"/>
              <a:t>This programme started in  2010-2011</a:t>
            </a:r>
          </a:p>
          <a:p>
            <a:r>
              <a:rPr lang="en-US" dirty="0" smtClean="0"/>
              <a:t>II. </a:t>
            </a:r>
            <a:r>
              <a:rPr lang="en-US" dirty="0" err="1" smtClean="0"/>
              <a:t>Pentavalent</a:t>
            </a:r>
            <a:r>
              <a:rPr lang="en-US" dirty="0" smtClean="0"/>
              <a:t> vaccine (DPT, </a:t>
            </a:r>
            <a:r>
              <a:rPr lang="en-US" dirty="0" err="1" smtClean="0"/>
              <a:t>Hep</a:t>
            </a:r>
            <a:r>
              <a:rPr lang="en-US" dirty="0" smtClean="0"/>
              <a:t>-B, </a:t>
            </a:r>
            <a:r>
              <a:rPr lang="en-US" dirty="0" err="1" smtClean="0"/>
              <a:t>Hib</a:t>
            </a:r>
            <a:r>
              <a:rPr lang="en-US" dirty="0" smtClean="0"/>
              <a:t> Vaccine)- 6</a:t>
            </a:r>
            <a:r>
              <a:rPr lang="en-US" baseline="30000" dirty="0" smtClean="0"/>
              <a:t>th</a:t>
            </a:r>
            <a:r>
              <a:rPr lang="en-US" dirty="0" smtClean="0"/>
              <a:t> week 10</a:t>
            </a:r>
            <a:r>
              <a:rPr lang="en-US" baseline="30000" dirty="0" smtClean="0"/>
              <a:t>th</a:t>
            </a:r>
            <a:r>
              <a:rPr lang="en-US" dirty="0" smtClean="0"/>
              <a:t> week, 14</a:t>
            </a:r>
            <a:r>
              <a:rPr lang="en-US" baseline="30000" dirty="0" smtClean="0"/>
              <a:t>th</a:t>
            </a:r>
            <a:r>
              <a:rPr lang="en-US" dirty="0" smtClean="0"/>
              <a:t> week</a:t>
            </a:r>
          </a:p>
          <a:p>
            <a:r>
              <a:rPr lang="en-US" dirty="0" smtClean="0"/>
              <a:t> It introduced  first in  December 2011.</a:t>
            </a:r>
          </a:p>
          <a:p>
            <a:r>
              <a:rPr lang="en-US" dirty="0" smtClean="0"/>
              <a:t> 2015 April onwards  it covered all states in India.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0034" y="857232"/>
            <a:ext cx="8229600" cy="151046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b="1"/>
              <a:t>NATIONAL RURAL HEALTH MISSION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2357430"/>
            <a:ext cx="8229600" cy="396717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/>
              <a:t>              Health in the process  of economic and social development and to improve the quality of life  of its citizens , the government of india launched </a:t>
            </a:r>
            <a:r>
              <a:rPr b="1"/>
              <a:t>“National Rural Health Mission” </a:t>
            </a:r>
            <a:r>
              <a:rPr/>
              <a:t>(NRHM) on 5 th april ,2005 for a period of 7 years (2005-2012) . </a:t>
            </a:r>
          </a:p>
          <a:p>
            <a:pPr lvl="0">
              <a:buNone/>
            </a:pPr>
            <a:r>
              <a:rPr/>
              <a:t>             The mission seeks to improve rural health care delivery system 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aim of NRHM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 smtClean="0"/>
              <a:t>is </a:t>
            </a:r>
            <a:r>
              <a:rPr/>
              <a:t>to provide accessible , affordable , accountable , effective and reliable primary health care, and bridging the gap in rural health care through creation of a cadre of accredited social health activist (ASHA) . </a:t>
            </a:r>
          </a:p>
          <a:p>
            <a:pPr lvl="0">
              <a:buNone/>
            </a:pPr>
            <a:r>
              <a:rPr/>
              <a:t>               The mission wiil be instrument to integrate multiple vertical programmes alongwith the funds at the district level .  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57158" y="1071546"/>
            <a:ext cx="8229600" cy="141922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b="1"/>
              <a:t>PLAN OF ACTION OF STRENGTHEN INFRASTRUCTURE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71472" y="3000372"/>
            <a:ext cx="8229600" cy="321471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Creation  of a cadre of ASHA </a:t>
            </a:r>
          </a:p>
          <a:p>
            <a:pPr lvl="0"/>
            <a:r>
              <a:rPr/>
              <a:t>Strengthening sub- centres </a:t>
            </a:r>
          </a:p>
          <a:p>
            <a:pPr lvl="0"/>
            <a:r>
              <a:rPr/>
              <a:t> Strengthening primary health centres  </a:t>
            </a:r>
          </a:p>
          <a:p>
            <a:pPr lvl="0"/>
            <a:r>
              <a:rPr/>
              <a:t>Strengthening community health centres </a:t>
            </a:r>
          </a:p>
          <a:p>
            <a:pPr lvl="0">
              <a:buNone/>
            </a:pPr>
            <a:r>
              <a:rPr/>
              <a:t>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SELECTION OF ASHA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/>
              <a:t>      </a:t>
            </a:r>
          </a:p>
          <a:p>
            <a:pPr lvl="0">
              <a:buNone/>
            </a:pPr>
            <a:r>
              <a:rPr/>
              <a:t>              ASHA must  be the resident of  the village – a women (married / widow / divorced )  preferably in the age group of 25 – 45 years with formal education upto eight class, having communication skills and leadership qualities.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42910" y="928670"/>
            <a:ext cx="8229600" cy="121442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b="1"/>
              <a:t>ROLE AND RESPONSIBILITY OF ASHA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2214554"/>
            <a:ext cx="8229600" cy="5357826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ASHA will take  steps to create awarenes   </a:t>
            </a:r>
          </a:p>
          <a:p>
            <a:pPr lvl="0"/>
            <a:r>
              <a:rPr/>
              <a:t>She will counsel women on birth preparedness </a:t>
            </a:r>
          </a:p>
          <a:p>
            <a:pPr lvl="0"/>
            <a:r>
              <a:rPr/>
              <a:t>ASHA will mobilize the community and facilitate them in accessing health </a:t>
            </a:r>
          </a:p>
          <a:p>
            <a:pPr lvl="0"/>
            <a:r>
              <a:rPr/>
              <a:t>She will work with the village </a:t>
            </a:r>
          </a:p>
          <a:p>
            <a:pPr lvl="0"/>
            <a:r>
              <a:rPr/>
              <a:t>She will arrange escort / accompany pregnant women etc. for treatment . </a:t>
            </a:r>
          </a:p>
          <a:p>
            <a:pPr lvl="0"/>
            <a:r>
              <a:rPr/>
              <a:t>ASHA will provide primary medical care </a:t>
            </a:r>
          </a:p>
          <a:p>
            <a:pPr lvl="0"/>
            <a:r>
              <a:rPr/>
              <a:t>She will also act as a depot holder.   </a:t>
            </a:r>
          </a:p>
          <a:p>
            <a:pPr lvl="0">
              <a:buNone/>
            </a:pPr>
            <a:r>
              <a:rPr/>
              <a:t>                                      **********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REPRODUCTIVE AND CHILD HEALTH 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Under this scheme providing-</a:t>
            </a:r>
          </a:p>
          <a:p>
            <a:r>
              <a:rPr lang="en-US" dirty="0" smtClean="0"/>
              <a:t>    Essential obstetrics care</a:t>
            </a:r>
          </a:p>
          <a:p>
            <a:r>
              <a:rPr lang="en-US" dirty="0" smtClean="0"/>
              <a:t>    Emergency  obstetrics care</a:t>
            </a:r>
          </a:p>
          <a:p>
            <a:r>
              <a:rPr lang="en-US" dirty="0" smtClean="0"/>
              <a:t>    24 hrs delivery services</a:t>
            </a:r>
          </a:p>
          <a:p>
            <a:r>
              <a:rPr lang="en-US" dirty="0" smtClean="0"/>
              <a:t>    Medical termination of pregnancy</a:t>
            </a:r>
          </a:p>
          <a:p>
            <a:r>
              <a:rPr lang="en-US" dirty="0" smtClean="0"/>
              <a:t>    Control of reproductive tract infection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Immunisation</a:t>
            </a:r>
            <a:endParaRPr lang="en-US" dirty="0" smtClean="0"/>
          </a:p>
          <a:p>
            <a:r>
              <a:rPr lang="en-US" dirty="0" smtClean="0"/>
              <a:t>    Essential newborn care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Diarrhoel</a:t>
            </a:r>
            <a:r>
              <a:rPr lang="en-US" dirty="0" smtClean="0"/>
              <a:t> disease control  programme</a:t>
            </a:r>
          </a:p>
          <a:p>
            <a:r>
              <a:rPr lang="en-US" dirty="0" smtClean="0"/>
              <a:t>    Acute respiratory disease control programme</a:t>
            </a:r>
          </a:p>
          <a:p>
            <a:r>
              <a:rPr lang="en-US" dirty="0" smtClean="0"/>
              <a:t>    Training of dais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JANANI SURAKSHA YOJANA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Launched  in April 12 ,2005</a:t>
            </a:r>
          </a:p>
          <a:p>
            <a:r>
              <a:rPr lang="en-US" dirty="0" smtClean="0"/>
              <a:t> Objectives---Reducing maternal mortality and infant mortality through encouraging delivery at health institutions, and focusing at institutional care among women in below poverty line families.</a:t>
            </a:r>
          </a:p>
          <a:p>
            <a:r>
              <a:rPr lang="en-US" dirty="0" smtClean="0"/>
              <a:t>Facilities---</a:t>
            </a:r>
          </a:p>
          <a:p>
            <a:r>
              <a:rPr lang="en-US" dirty="0" smtClean="0"/>
              <a:t>  In high performing states---- Benefits is only </a:t>
            </a:r>
            <a:r>
              <a:rPr lang="en-US" dirty="0" err="1" smtClean="0"/>
              <a:t>upto</a:t>
            </a:r>
            <a:r>
              <a:rPr lang="en-US" dirty="0" smtClean="0"/>
              <a:t> 2 live births, Cash benefit for below poverty line women aged 19 yrs and above and the SC,ST pregnant women.Amount-1300/-</a:t>
            </a:r>
          </a:p>
          <a:p>
            <a:r>
              <a:rPr lang="en-US" dirty="0" smtClean="0"/>
              <a:t>  In low performing states--- All births including SC,ST in Govt hospitals or accredited private </a:t>
            </a:r>
            <a:r>
              <a:rPr lang="en-US" dirty="0" err="1" smtClean="0"/>
              <a:t>instituions</a:t>
            </a:r>
            <a:r>
              <a:rPr lang="en-US" dirty="0" smtClean="0"/>
              <a:t> .Amount-2000 /-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b="1" smtClean="0"/>
              <a:t>MALARIA</a:t>
            </a:r>
            <a:r>
              <a:rPr lang="en-US" b="1" dirty="0" smtClean="0"/>
              <a:t> CONTROL PROGRAMME</a:t>
            </a:r>
            <a:r>
              <a:rPr b="1" smtClean="0"/>
              <a:t> </a:t>
            </a:r>
            <a:endParaRPr b="1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/>
              <a:t>            Malaria control programme in 1953 during the first five year plan .</a:t>
            </a:r>
          </a:p>
          <a:p>
            <a:pPr lvl="0">
              <a:buNone/>
            </a:pPr>
            <a:r>
              <a:rPr/>
              <a:t>        </a:t>
            </a:r>
          </a:p>
          <a:p>
            <a:pPr lvl="0">
              <a:buNone/>
            </a:pPr>
            <a:r>
              <a:rPr/>
              <a:t>            Converted in 1958 into an </a:t>
            </a:r>
            <a:r>
              <a:rPr b="1"/>
              <a:t>Eradication</a:t>
            </a:r>
            <a:r>
              <a:rPr/>
              <a:t> programme.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Reference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Park's Text Book of Preventive &amp; Social Medicine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8596" y="785794"/>
            <a:ext cx="8229600" cy="64294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sz="3600" b="1">
                <a:latin typeface="Times New Roman" pitchFamily="18" charset="0"/>
                <a:cs typeface="Times New Roman" pitchFamily="18" charset="0"/>
              </a:rPr>
              <a:t>The Main Activities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3600" b="1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3600" b="1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sz="3600" b="1">
                <a:latin typeface="Times New Roman" pitchFamily="18" charset="0"/>
                <a:cs typeface="Times New Roman" pitchFamily="18" charset="0"/>
              </a:rPr>
              <a:t>Programme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1714488"/>
            <a:ext cx="8229600" cy="4792664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sz="2800">
                <a:latin typeface="Times New Roman" pitchFamily="18" charset="0"/>
                <a:cs typeface="Times New Roman" pitchFamily="18" charset="0"/>
              </a:rPr>
              <a:t>Formulating policies and guidelines </a:t>
            </a:r>
          </a:p>
          <a:p>
            <a:pPr lvl="0"/>
            <a:r>
              <a:rPr sz="2800">
                <a:latin typeface="Times New Roman" pitchFamily="18" charset="0"/>
                <a:cs typeface="Times New Roman" pitchFamily="18" charset="0"/>
              </a:rPr>
              <a:t>Technical guidance </a:t>
            </a:r>
          </a:p>
          <a:p>
            <a:pPr lvl="0"/>
            <a:r>
              <a:rPr sz="2800">
                <a:latin typeface="Times New Roman" pitchFamily="18" charset="0"/>
                <a:cs typeface="Times New Roman" pitchFamily="18" charset="0"/>
              </a:rPr>
              <a:t>Planning </a:t>
            </a:r>
          </a:p>
          <a:p>
            <a:pPr lvl="0"/>
            <a:r>
              <a:rPr sz="2800">
                <a:latin typeface="Times New Roman" pitchFamily="18" charset="0"/>
                <a:cs typeface="Times New Roman" pitchFamily="18" charset="0"/>
              </a:rPr>
              <a:t>Logistics </a:t>
            </a:r>
          </a:p>
          <a:p>
            <a:pPr lvl="0"/>
            <a:r>
              <a:rPr sz="2800">
                <a:latin typeface="Times New Roman" pitchFamily="18" charset="0"/>
                <a:cs typeface="Times New Roman" pitchFamily="18" charset="0"/>
              </a:rPr>
              <a:t>Monitoring and evaluation </a:t>
            </a:r>
          </a:p>
          <a:p>
            <a:pPr lvl="0"/>
            <a:r>
              <a:rPr sz="2800">
                <a:latin typeface="Times New Roman" pitchFamily="18" charset="0"/>
                <a:cs typeface="Times New Roman" pitchFamily="18" charset="0"/>
              </a:rPr>
              <a:t>Coordination of activities through states/union territories and in consultation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142984"/>
            <a:ext cx="8229600" cy="4429156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sz="2800"/>
              <a:t>Collaboration with international organizations like the WHO,WORLD BANK ,GFATM.</a:t>
            </a:r>
          </a:p>
          <a:p>
            <a:pPr lvl="0"/>
            <a:r>
              <a:rPr sz="2800"/>
              <a:t>Training </a:t>
            </a:r>
          </a:p>
          <a:p>
            <a:pPr lvl="0"/>
            <a:r>
              <a:rPr sz="2800"/>
              <a:t> Facilitating research through NCDC, NIMR, medical research centers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sz="2800" b="1">
                <a:latin typeface="Times New Roman" pitchFamily="18" charset="0"/>
                <a:cs typeface="Times New Roman" pitchFamily="18" charset="0"/>
              </a:rPr>
              <a:t>ORGANIZATION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714488"/>
            <a:ext cx="8229600" cy="461011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19 Regional  offices in 19 states for health and family welfare under</a:t>
            </a: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Directorate general of health services,</a:t>
            </a: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Ministry of health and family welfare.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387</TotalTime>
  <Words>2674</Words>
  <Application>Microsoft Office PowerPoint</Application>
  <PresentationFormat>On-screen Show (4:3)</PresentationFormat>
  <Paragraphs>303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Flow</vt:lpstr>
      <vt:lpstr>HEALTH PROGRAMMES IN INDIA </vt:lpstr>
      <vt:lpstr>Classification of National Health Programmes</vt:lpstr>
      <vt:lpstr>Programmes aimed at controlling Communicable Diseases </vt:lpstr>
      <vt:lpstr>National Vector borne diseases Control programme- NVBDC</vt:lpstr>
      <vt:lpstr>Three Strategy under NVBDCP</vt:lpstr>
      <vt:lpstr>MALARIA CONTROL PROGRAMME </vt:lpstr>
      <vt:lpstr>The Main Activities of the Programme</vt:lpstr>
      <vt:lpstr>Slide 8</vt:lpstr>
      <vt:lpstr>ORGANIZATION</vt:lpstr>
      <vt:lpstr>Slide 10</vt:lpstr>
      <vt:lpstr>Slide 11</vt:lpstr>
      <vt:lpstr>Drug Distribution Centers And Fever Treatment Depots</vt:lpstr>
      <vt:lpstr>Urban Malarial Scheme</vt:lpstr>
      <vt:lpstr>Objective</vt:lpstr>
      <vt:lpstr>Major activities according to API</vt:lpstr>
      <vt:lpstr>For areas havingAPIbetween  1-2</vt:lpstr>
      <vt:lpstr>For areas between 2and 5</vt:lpstr>
      <vt:lpstr>For areas having API above 5</vt:lpstr>
      <vt:lpstr>Slide 19</vt:lpstr>
      <vt:lpstr>Slide 20</vt:lpstr>
      <vt:lpstr>Slide 21</vt:lpstr>
      <vt:lpstr>MALARIA CONTROL STRATEGIES</vt:lpstr>
      <vt:lpstr>MALARIA CONTROL STRATEGIES -Continued</vt:lpstr>
      <vt:lpstr>National filariasis control programme</vt:lpstr>
      <vt:lpstr>Filaria Control Strategy</vt:lpstr>
      <vt:lpstr>ELIMINATION OF FILARIASIS</vt:lpstr>
      <vt:lpstr>To achieve elimination </vt:lpstr>
      <vt:lpstr>Filaria survey</vt:lpstr>
      <vt:lpstr>Other vector borne diseases control programmes</vt:lpstr>
      <vt:lpstr>Strategies in these control programmes</vt:lpstr>
      <vt:lpstr>National Tuberculosis control programme</vt:lpstr>
      <vt:lpstr>Organisation</vt:lpstr>
      <vt:lpstr>Slide 33</vt:lpstr>
      <vt:lpstr>REVISED NATIONAL TUBERCULOSIS CONTORAL PROGRAMME</vt:lpstr>
      <vt:lpstr>Objectives of RNTCP</vt:lpstr>
      <vt:lpstr>Slide 36</vt:lpstr>
      <vt:lpstr>PROGRAMMATIC MANAGEMENT OF DRUG RESISTANT TB (PMDT)</vt:lpstr>
      <vt:lpstr>DOTS(Directly Observed Treatment Shortcourse)</vt:lpstr>
      <vt:lpstr>DOTS-Plus</vt:lpstr>
      <vt:lpstr>NATIONAL LEPROSY ERADICATION PROGRAM</vt:lpstr>
      <vt:lpstr>Strategies in NLEP</vt:lpstr>
      <vt:lpstr>Essential </vt:lpstr>
      <vt:lpstr>National AIDS Control P (NACP)</vt:lpstr>
      <vt:lpstr>Objective of NACP IV</vt:lpstr>
      <vt:lpstr>This will be achieved through the following strategies:‐</vt:lpstr>
      <vt:lpstr>Strategies                  cont..</vt:lpstr>
      <vt:lpstr>Programmes aimed at controlling Non – Communicable Diseases(NCDs)</vt:lpstr>
      <vt:lpstr>UNIVERSAL IMMUNIZATION PROGRAMME </vt:lpstr>
      <vt:lpstr>                     UIP                  </vt:lpstr>
      <vt:lpstr>IMMUNIATION SCHEDULE</vt:lpstr>
      <vt:lpstr>PULSE POLIO IMMUNISATION PROGRAMME</vt:lpstr>
      <vt:lpstr>OTHER VACCINES</vt:lpstr>
      <vt:lpstr>NATIONAL RURAL HEALTH MISSION </vt:lpstr>
      <vt:lpstr>The main aim of NRHM</vt:lpstr>
      <vt:lpstr>PLAN OF ACTION OF STRENGTHEN INFRASTRUCTURE </vt:lpstr>
      <vt:lpstr>SELECTION OF ASHA </vt:lpstr>
      <vt:lpstr>ROLE AND RESPONSIBILITY OF ASHA </vt:lpstr>
      <vt:lpstr>REPRODUCTIVE AND CHILD HEALTH PROGRAMME</vt:lpstr>
      <vt:lpstr>JANANI SURAKSHA YOJANA</vt:lpstr>
      <vt:lpstr>Reference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PROGRAMMES IN INDIA</dc:title>
  <dc:creator>Dept. Of CM</dc:creator>
  <cp:lastModifiedBy>Dept.Of Pathology</cp:lastModifiedBy>
  <cp:revision>57</cp:revision>
  <dcterms:created xsi:type="dcterms:W3CDTF">2006-08-16T00:00:00Z</dcterms:created>
  <dcterms:modified xsi:type="dcterms:W3CDTF">2020-10-26T06:33:58Z</dcterms:modified>
</cp:coreProperties>
</file>